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18.svg" ContentType="image/svg+xml"/>
  <Override PartName="/ppt/media/image21.svg" ContentType="image/svg+xml"/>
  <Override PartName="/ppt/media/image24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40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57.svg" ContentType="image/svg+xml"/>
  <Override PartName="/ppt/media/image60.svg" ContentType="image/svg+xml"/>
  <Override PartName="/ppt/media/image64.svg" ContentType="image/svg+xml"/>
  <Override PartName="/ppt/media/image6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351" r:id="rId7"/>
    <p:sldId id="261" r:id="rId8"/>
    <p:sldId id="280" r:id="rId9"/>
    <p:sldId id="281" r:id="rId10"/>
    <p:sldId id="282" r:id="rId11"/>
    <p:sldId id="283" r:id="rId12"/>
    <p:sldId id="262" r:id="rId13"/>
    <p:sldId id="321" r:id="rId14"/>
    <p:sldId id="322" r:id="rId15"/>
    <p:sldId id="323" r:id="rId16"/>
    <p:sldId id="324" r:id="rId17"/>
    <p:sldId id="325" r:id="rId18"/>
    <p:sldId id="264" r:id="rId19"/>
    <p:sldId id="284" r:id="rId20"/>
    <p:sldId id="285" r:id="rId21"/>
    <p:sldId id="286" r:id="rId22"/>
    <p:sldId id="287" r:id="rId23"/>
    <p:sldId id="288" r:id="rId24"/>
    <p:sldId id="289" r:id="rId25"/>
    <p:sldId id="265" r:id="rId26"/>
    <p:sldId id="266" r:id="rId27"/>
    <p:sldId id="267" r:id="rId28"/>
    <p:sldId id="268" r:id="rId29"/>
    <p:sldId id="269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70" r:id="rId38"/>
    <p:sldId id="271" r:id="rId39"/>
    <p:sldId id="352" r:id="rId40"/>
    <p:sldId id="272" r:id="rId41"/>
  </p:sldIdLst>
  <p:sldSz cx="18288000" cy="10287000"/>
  <p:notesSz cx="6858000" cy="9144000"/>
  <p:embeddedFontLst>
    <p:embeddedFont>
      <p:font typeface="Montserrat Ultra-Bold" panose="00000900000000000000"/>
      <p:bold r:id="rId46"/>
    </p:embeddedFont>
    <p:embeddedFont>
      <p:font typeface="Montserrat Bold" panose="00000800000000000000"/>
      <p:bold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Montserrat Bold" panose="00000800000000000000" charset="0"/>
      <p:bold r:id="rId52"/>
    </p:embeddedFont>
    <p:embeddedFont>
      <p:font typeface="Montserrat Ultra-Bold" panose="00000900000000000000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sv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35313" y="7917714"/>
            <a:ext cx="9567614" cy="95676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6F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6857838" y="4895426"/>
            <a:ext cx="4705665" cy="3243782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3233813" y="-2850671"/>
            <a:ext cx="7524604" cy="7524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21796" y="2989189"/>
            <a:ext cx="8377748" cy="186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MECHSPOT</a:t>
            </a:r>
            <a:endParaRPr lang="en-US" sz="1088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4143022" y="-2087578"/>
            <a:ext cx="6232557" cy="62325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7D9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-4410501" y="8806771"/>
            <a:ext cx="9567614" cy="95676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183" y="1714569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57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45293" y="53721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99903" y="689610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54183" y="323850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5226795" y="8742644"/>
            <a:ext cx="8755470" cy="87554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369156" y="2827923"/>
            <a:ext cx="7575189" cy="58397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02220">
            <a:off x="3465340" y="486147"/>
            <a:ext cx="4589104" cy="3924135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687012" y="1478569"/>
            <a:ext cx="3829892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CB5A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SOLUÇÃO</a:t>
            </a:r>
            <a:endParaRPr lang="en-US" sz="5700" b="1">
              <a:solidFill>
                <a:srgbClr val="0CB5A3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2761248"/>
            <a:ext cx="8372903" cy="598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5" b="1">
                <a:solidFill>
                  <a:srgbClr val="104F55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Utilizar sensores de bloqueio em cada um dos boxes de serviço da oficina cliente, para que a partir desse monitoramento de presença ou da falta dela, tenhamos uma melhora na eficiência operacional e na otimização dos processos com base nos dados recolhidos (indicadores KPis) e apresentados para o cliente.</a:t>
            </a:r>
            <a:endParaRPr lang="en-US" sz="3385" b="1">
              <a:solidFill>
                <a:srgbClr val="104F55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6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94751" y="-1562067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081398" y="-3381789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02800" y="3330731"/>
            <a:ext cx="2873469" cy="28734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0">
            <a:off x="3376270" y="6021933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 rot="0">
            <a:off x="6547239" y="3330731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 rot="0">
            <a:off x="9719674" y="6021933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 rot="0">
            <a:off x="12283110" y="3330731"/>
            <a:ext cx="2873469" cy="2873469"/>
            <a:chOff x="0" y="0"/>
            <a:chExt cx="812800" cy="812800"/>
          </a:xfrm>
        </p:grpSpPr>
        <p:sp>
          <p:nvSpPr>
            <p:cNvPr id="21" name="Freeform 21" descr="Homem com óculos de grau&#10;&#10;Descrição gerada automaticamente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758" r="-30574"/>
              </a:stretch>
            </a:blipFill>
            <a:ln w="142875" cap="sq">
              <a:solidFill>
                <a:srgbClr val="849FC2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 rot="0">
            <a:off x="14911730" y="6384831"/>
            <a:ext cx="2873469" cy="28734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 rot="0"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INTEGRANTES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020906" y="1790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5" name="Freeform 18"/>
          <p:cNvSpPr/>
          <p:nvPr/>
        </p:nvSpPr>
        <p:spPr>
          <a:xfrm>
            <a:off x="7620140" y="-2324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87" r="-6087"/>
            </a:stretch>
          </a:blipFill>
        </p:spPr>
      </p:sp>
      <p:sp>
        <p:nvSpPr>
          <p:cNvPr id="26" name="Freeform 19"/>
          <p:cNvSpPr/>
          <p:nvPr/>
        </p:nvSpPr>
        <p:spPr>
          <a:xfrm>
            <a:off x="2766275" y="11544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656970" y="558821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87" r="-608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95410" y="3351998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51465" y="1083747"/>
            <a:ext cx="322868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SPRINTS</a:t>
            </a:r>
            <a:endParaRPr lang="en-US" sz="5500" b="1">
              <a:solidFill>
                <a:srgbClr val="0097B2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9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95763" y="3403982"/>
            <a:ext cx="6896473" cy="220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SITE INSTITUCIONAL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980201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10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6080" y="-82733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2592237" y="-5369686"/>
            <a:ext cx="6398386" cy="63983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7589490" y="5771657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2329836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95763" y="4197350"/>
            <a:ext cx="689647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DASHBOARD</a:t>
            </a:r>
            <a:endParaRPr lang="en-US" sz="59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6912926" y="-1756553"/>
            <a:ext cx="4736312" cy="47363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1667189" y="9258300"/>
            <a:ext cx="9696033" cy="96960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59300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11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043" y="5143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283240" y="-3109868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5486400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95763" y="4613275"/>
            <a:ext cx="689647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114B5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ARDUÍNO</a:t>
            </a:r>
            <a:endParaRPr lang="en-US" sz="5900" b="1">
              <a:solidFill>
                <a:srgbClr val="114B5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7259300" y="0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088443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12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381000" y="-17907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77691" y="722874"/>
            <a:ext cx="9607056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CRESCIMENTO DAS VENDAS DE VEÍCULOS NOS ÚLTIMOS ANOS</a:t>
            </a:r>
            <a:endParaRPr lang="en-US" sz="310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id="18" name="Freeform 18"/>
          <p:cNvSpPr/>
          <p:nvPr/>
        </p:nvSpPr>
        <p:spPr>
          <a:xfrm>
            <a:off x="3314847" y="2280593"/>
            <a:ext cx="9132743" cy="6406489"/>
          </a:xfrm>
          <a:custGeom>
            <a:avLst/>
            <a:gdLst/>
            <a:ahLst/>
            <a:cxnLst/>
            <a:rect l="l" t="t" r="r" b="b"/>
            <a:pathLst>
              <a:path w="9132743" h="6406489">
                <a:moveTo>
                  <a:pt x="0" y="0"/>
                </a:moveTo>
                <a:lnTo>
                  <a:pt x="9132744" y="0"/>
                </a:lnTo>
                <a:lnTo>
                  <a:pt x="9132744" y="6406489"/>
                </a:lnTo>
                <a:lnTo>
                  <a:pt x="0" y="640648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5378" t="-4949" r="-15835" b="-255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446207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924800" y="216535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8077200" y="20193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4343400" y="-10400665"/>
            <a:ext cx="26248995" cy="18534380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4953000" y="-11772900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14858365" y="-12381865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9306" y="55487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908097" y="-2704833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361756" y="900100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943070" y="3543527"/>
            <a:ext cx="2631748" cy="2631748"/>
          </a:xfrm>
          <a:custGeom>
            <a:avLst/>
            <a:gdLst/>
            <a:ahLst/>
            <a:cxnLst/>
            <a:rect l="l" t="t" r="r" b="b"/>
            <a:pathLst>
              <a:path w="2631748" h="2631748">
                <a:moveTo>
                  <a:pt x="0" y="0"/>
                </a:moveTo>
                <a:lnTo>
                  <a:pt x="2631749" y="0"/>
                </a:lnTo>
                <a:lnTo>
                  <a:pt x="2631749" y="2631749"/>
                </a:lnTo>
                <a:lnTo>
                  <a:pt x="0" y="263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7259300" y="-336841"/>
            <a:ext cx="3748808" cy="37488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5820" y="1797933"/>
            <a:ext cx="13536360" cy="601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O QUE É UMA </a:t>
            </a:r>
            <a:r>
              <a:rPr lang="en-US" sz="569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MÁQUINA VIRTUAL</a:t>
            </a: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? </a:t>
            </a: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E PARA QUE ELA SERVE?</a:t>
            </a: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144000" y="3498895"/>
            <a:ext cx="2803960" cy="2721013"/>
          </a:xfrm>
          <a:custGeom>
            <a:avLst/>
            <a:gdLst/>
            <a:ahLst/>
            <a:cxnLst/>
            <a:rect l="l" t="t" r="r" b="b"/>
            <a:pathLst>
              <a:path w="2803960" h="2721013">
                <a:moveTo>
                  <a:pt x="0" y="0"/>
                </a:moveTo>
                <a:lnTo>
                  <a:pt x="2803960" y="0"/>
                </a:lnTo>
                <a:lnTo>
                  <a:pt x="2803960" y="2721013"/>
                </a:lnTo>
                <a:lnTo>
                  <a:pt x="0" y="2721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38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CONCLUSÃO</a:t>
            </a:r>
            <a:endParaRPr lang="en-US" sz="8100" b="1">
              <a:solidFill>
                <a:srgbClr val="067D93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MECHSPOT</a:t>
            </a:r>
            <a:endParaRPr lang="en-US" sz="79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SITE FINALIZADO</a:t>
            </a:r>
            <a:endParaRPr lang="en-US" sz="38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CONECTAR CADASTRO/LOGIN À API</a:t>
            </a:r>
            <a:endParaRPr lang="en-US" sz="3845" b="1">
              <a:solidFill>
                <a:srgbClr val="1E6F77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DASHBOARD DINÂMICA</a:t>
            </a:r>
            <a:endParaRPr lang="en-US" sz="38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874" y="11290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EXPANSÃO DA MECHSPOT PARA SUPORTAR UM NÚMERO CRESCENTE DE CLIENTES E APRIMORAR NOSSOS SERVIÇOS</a:t>
            </a:r>
            <a:endParaRPr lang="en-US" sz="29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9238" y="10524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A LONGO PRAZO:</a:t>
            </a:r>
            <a:endParaRPr lang="en-US" sz="3845" b="1">
              <a:solidFill>
                <a:srgbClr val="114B51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HELPDESK PARA ASSISTÊNCIA AO CLIENTE</a:t>
            </a:r>
            <a:endParaRPr lang="en-US" sz="3845" b="1">
              <a:solidFill>
                <a:srgbClr val="1E6F77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15" grpId="1"/>
      <p:bldP spid="16" grpId="1"/>
      <p:bldP spid="1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38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CONCLUSÃO</a:t>
            </a:r>
            <a:endParaRPr lang="en-US" sz="8100" b="1">
              <a:solidFill>
                <a:srgbClr val="067D93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MECHSPOT</a:t>
            </a:r>
            <a:endParaRPr lang="en-US" sz="79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SITE FINALIZADO</a:t>
            </a:r>
            <a:endParaRPr lang="en-US" sz="38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CONECTAR CADASTRO/LOGIN À API</a:t>
            </a:r>
            <a:endParaRPr lang="en-US" sz="3845" b="1">
              <a:solidFill>
                <a:srgbClr val="1E6F77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DASHBOARD DINÂMICA</a:t>
            </a:r>
            <a:endParaRPr lang="en-US" sz="38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874" y="83440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EXPANSÃO DA MECHSPOT PARA SUPORTAR UM NÚMERO CRESCENTE DE CLIENTES E APRIMORAR NOSSOS SERVIÇOS</a:t>
            </a:r>
            <a:endParaRPr lang="en-US" sz="29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9238" y="75779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A LONGO PRAZO:</a:t>
            </a:r>
            <a:endParaRPr lang="en-US" sz="3845" b="1">
              <a:solidFill>
                <a:srgbClr val="114B51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HELPDESK PARA ASSISTÊNCIA AO CLIENTE</a:t>
            </a:r>
            <a:endParaRPr lang="en-US" sz="3845" b="1">
              <a:solidFill>
                <a:srgbClr val="1E6F77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12127" y="2593476"/>
            <a:ext cx="12063746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MUITO OBRIGADA!</a:t>
            </a:r>
            <a:endParaRPr lang="en-US" sz="794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22911" y="4598318"/>
            <a:ext cx="8842178" cy="95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56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GRUPO 01</a:t>
            </a:r>
            <a:endParaRPr lang="en-US" sz="5620" b="1">
              <a:solidFill>
                <a:srgbClr val="067D93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96566" y="4588793"/>
            <a:ext cx="417453" cy="9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58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-</a:t>
            </a:r>
            <a:endParaRPr lang="en-US" sz="5820" b="1">
              <a:solidFill>
                <a:srgbClr val="067D93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486" y="3617576"/>
            <a:ext cx="4247028" cy="4247028"/>
          </a:xfrm>
          <a:custGeom>
            <a:avLst/>
            <a:gdLst/>
            <a:ahLst/>
            <a:cxnLst/>
            <a:rect l="l" t="t" r="r" b="b"/>
            <a:pathLst>
              <a:path w="4247028" h="4247028">
                <a:moveTo>
                  <a:pt x="0" y="0"/>
                </a:moveTo>
                <a:lnTo>
                  <a:pt x="4247028" y="0"/>
                </a:lnTo>
                <a:lnTo>
                  <a:pt x="4247028" y="4247028"/>
                </a:lnTo>
                <a:lnTo>
                  <a:pt x="0" y="42470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911829" y="2368577"/>
            <a:ext cx="7535896" cy="6745025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779" t="-14453" r="-42779" b="-46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2326" y="4280527"/>
            <a:ext cx="5584436" cy="4833075"/>
          </a:xfrm>
          <a:custGeom>
            <a:avLst/>
            <a:gdLst/>
            <a:ahLst/>
            <a:cxnLst/>
            <a:rect l="l" t="t" r="r" b="b"/>
            <a:pathLst>
              <a:path w="5584436" h="4833075">
                <a:moveTo>
                  <a:pt x="0" y="0"/>
                </a:moveTo>
                <a:lnTo>
                  <a:pt x="5584436" y="0"/>
                </a:lnTo>
                <a:lnTo>
                  <a:pt x="5584436" y="4833075"/>
                </a:lnTo>
                <a:lnTo>
                  <a:pt x="0" y="483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99407" y="986082"/>
            <a:ext cx="936074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AUMENTO DA DEMANDA POR SERVIÇOS DE MANUTENÇÃO E PEÇAS </a:t>
            </a:r>
            <a:endParaRPr lang="en-US" sz="3200" b="1">
              <a:solidFill>
                <a:srgbClr val="0097B2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41347" y="9104077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7"/>
          <p:cNvSpPr txBox="1"/>
          <p:nvPr/>
        </p:nvSpPr>
        <p:spPr>
          <a:xfrm>
            <a:off x="2039620" y="3009900"/>
            <a:ext cx="1137221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Cenário de oportunidade e crescimento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0" name="Freeform 18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9"/>
          <p:cNvSpPr txBox="1"/>
          <p:nvPr/>
        </p:nvSpPr>
        <p:spPr>
          <a:xfrm>
            <a:off x="17446207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2039620" y="4686300"/>
            <a:ext cx="962723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Dificuldade de lidar com os problemas do setor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2055495" y="6435090"/>
            <a:ext cx="12162155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Gerando ociosidade de até 50% e consequentemente perdendo sua  produtividade e lucratividade 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465645" y="1068774"/>
            <a:ext cx="1489450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7000"/>
              </a:lnSpc>
            </a:pPr>
            <a:r>
              <a:rPr lang="en-US" sz="4000" b="1">
                <a:solidFill>
                  <a:srgbClr val="104F55"/>
                </a:solidFill>
                <a:latin typeface="Montserrat Ultra-Bold" panose="00000900000000000000" charset="0"/>
                <a:ea typeface="Open Sans Bold" panose="020B0806030504020204"/>
                <a:cs typeface="Montserrat Ultra-Bold" panose="00000900000000000000" charset="0"/>
                <a:sym typeface="Open Sans Bold" panose="020B0806030504020204"/>
              </a:rPr>
              <a:t>O que podemos entender a partir desses dados</a:t>
            </a:r>
            <a:endParaRPr lang="en-US" sz="4000" b="1">
              <a:solidFill>
                <a:srgbClr val="104F55"/>
              </a:solidFill>
              <a:latin typeface="Montserrat Ultra-Bold" panose="00000900000000000000" charset="0"/>
              <a:ea typeface="Open Sans Bold" panose="020B0806030504020204"/>
              <a:cs typeface="Montserrat Ultra-Bold" panose="00000900000000000000" charset="0"/>
              <a:sym typeface="Open Sans Bold" panose="020B0806030504020204"/>
            </a:endParaRPr>
          </a:p>
        </p:txBody>
      </p:sp>
      <p:grpSp>
        <p:nvGrpSpPr>
          <p:cNvPr id="25" name="Group 5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2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28" name="Group 8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3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31" name="Group 11"/>
          <p:cNvGrpSpPr/>
          <p:nvPr/>
        </p:nvGrpSpPr>
        <p:grpSpPr>
          <a:xfrm rot="0">
            <a:off x="17558596" y="549694"/>
            <a:ext cx="2088165" cy="2088165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3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54062" y="1638369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57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183" y="1714569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57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183" y="1714569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57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54183" y="323850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183" y="1714569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57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23703" y="52197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54183" y="323850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6038</Words>
  <Application>WPS Presentation</Application>
  <PresentationFormat>On-screen Show (4:3)</PresentationFormat>
  <Paragraphs>389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Arial</vt:lpstr>
      <vt:lpstr>SimSun</vt:lpstr>
      <vt:lpstr>Wingdings</vt:lpstr>
      <vt:lpstr>Montserrat Ultra-Bold</vt:lpstr>
      <vt:lpstr>Montserrat Bold</vt:lpstr>
      <vt:lpstr>Arial</vt:lpstr>
      <vt:lpstr>Proxima Nova Bold</vt:lpstr>
      <vt:lpstr>Yu Gothic UI</vt:lpstr>
      <vt:lpstr>Open Sans Bold</vt:lpstr>
      <vt:lpstr>Microsoft YaHei</vt:lpstr>
      <vt:lpstr>Arial Unicode MS</vt:lpstr>
      <vt:lpstr>Calibri</vt:lpstr>
      <vt:lpstr>Lovelo</vt:lpstr>
      <vt:lpstr>Verdana</vt:lpstr>
      <vt:lpstr>Proxima Nova</vt:lpstr>
      <vt:lpstr>Times New Roman</vt:lpstr>
      <vt:lpstr>Montserrat Bold</vt:lpstr>
      <vt:lpstr>Montserrat Ultra-Bold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/>
  <cp:lastModifiedBy>sombr</cp:lastModifiedBy>
  <cp:revision>4</cp:revision>
  <dcterms:created xsi:type="dcterms:W3CDTF">2006-08-16T00:00:00Z</dcterms:created>
  <dcterms:modified xsi:type="dcterms:W3CDTF">2024-10-30T15:36:35Z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